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5" r:id="rId2"/>
    <p:sldId id="261" r:id="rId3"/>
    <p:sldId id="266" r:id="rId4"/>
    <p:sldId id="267" r:id="rId5"/>
    <p:sldId id="269" r:id="rId6"/>
    <p:sldId id="277" r:id="rId7"/>
    <p:sldId id="278" r:id="rId8"/>
    <p:sldId id="274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FEA21-3E07-42A9-8C4C-06E9C37B2E02}" type="doc">
      <dgm:prSet loTypeId="urn:microsoft.com/office/officeart/2008/layout/RadialCluster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BCC97C-EB99-4C80-80F0-EB3D574C69D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6AA212F-311A-4E81-9799-44A190F92AA0}" type="parTrans" cxnId="{2022AD2A-F6E3-45E3-A729-9F9C1AEA16C4}">
      <dgm:prSet/>
      <dgm:spPr/>
      <dgm:t>
        <a:bodyPr/>
        <a:lstStyle/>
        <a:p>
          <a:endParaRPr lang="ru-RU"/>
        </a:p>
      </dgm:t>
    </dgm:pt>
    <dgm:pt modelId="{44B3927E-B89D-4736-999C-077BC82099EF}" type="sibTrans" cxnId="{2022AD2A-F6E3-45E3-A729-9F9C1AEA16C4}">
      <dgm:prSet/>
      <dgm:spPr/>
      <dgm:t>
        <a:bodyPr/>
        <a:lstStyle/>
        <a:p>
          <a:endParaRPr lang="ru-RU"/>
        </a:p>
      </dgm:t>
    </dgm:pt>
    <dgm:pt modelId="{5BC5D1EA-B2C7-4529-AE7C-51DDE047FB7B}">
      <dgm:prSet phldrT="[Текст]" custT="1"/>
      <dgm:spPr/>
      <dgm:t>
        <a:bodyPr/>
        <a:lstStyle/>
        <a:p>
          <a:r>
            <a:rPr lang="ru-RU" sz="1300" dirty="0" smtClean="0"/>
            <a:t>Понимание современных культурных, исторических, социальных  процессов </a:t>
          </a:r>
          <a:endParaRPr lang="ru-RU" sz="1300" dirty="0"/>
        </a:p>
      </dgm:t>
    </dgm:pt>
    <dgm:pt modelId="{9CE6D6DA-2D4B-499E-8BD7-BD71CFCE9FDE}" type="parTrans" cxnId="{787A5972-32FD-42E0-987E-C13684D2D1DE}">
      <dgm:prSet/>
      <dgm:spPr/>
      <dgm:t>
        <a:bodyPr/>
        <a:lstStyle/>
        <a:p>
          <a:endParaRPr lang="ru-RU"/>
        </a:p>
      </dgm:t>
    </dgm:pt>
    <dgm:pt modelId="{FFC78DFF-B990-4E0C-9892-4EFC79A61EE0}" type="sibTrans" cxnId="{787A5972-32FD-42E0-987E-C13684D2D1DE}">
      <dgm:prSet/>
      <dgm:spPr/>
      <dgm:t>
        <a:bodyPr/>
        <a:lstStyle/>
        <a:p>
          <a:endParaRPr lang="ru-RU"/>
        </a:p>
      </dgm:t>
    </dgm:pt>
    <dgm:pt modelId="{6D7362DD-EA8A-482F-AD8F-F9500C98E817}">
      <dgm:prSet custT="1"/>
      <dgm:spPr/>
      <dgm:t>
        <a:bodyPr/>
        <a:lstStyle/>
        <a:p>
          <a:r>
            <a:rPr lang="ru-RU" sz="1300" dirty="0" smtClean="0"/>
            <a:t>Аналитика</a:t>
          </a:r>
          <a:endParaRPr lang="ru-RU" sz="1300" dirty="0"/>
        </a:p>
      </dgm:t>
    </dgm:pt>
    <dgm:pt modelId="{987377A3-7A8D-445A-89CE-358521F8923B}" type="parTrans" cxnId="{22734A7B-8FC7-434A-9225-60F913FFD197}">
      <dgm:prSet/>
      <dgm:spPr/>
      <dgm:t>
        <a:bodyPr/>
        <a:lstStyle/>
        <a:p>
          <a:endParaRPr lang="ru-RU"/>
        </a:p>
      </dgm:t>
    </dgm:pt>
    <dgm:pt modelId="{50A94C71-EB80-4EE2-A620-1C6B22691713}" type="sibTrans" cxnId="{22734A7B-8FC7-434A-9225-60F913FFD197}">
      <dgm:prSet/>
      <dgm:spPr/>
      <dgm:t>
        <a:bodyPr/>
        <a:lstStyle/>
        <a:p>
          <a:endParaRPr lang="ru-RU"/>
        </a:p>
      </dgm:t>
    </dgm:pt>
    <dgm:pt modelId="{F8E0AE8B-1FC0-4D5A-AABE-240DFF3B162B}">
      <dgm:prSet custT="1"/>
      <dgm:spPr/>
      <dgm:t>
        <a:bodyPr/>
        <a:lstStyle/>
        <a:p>
          <a:r>
            <a:rPr lang="ru-RU" sz="1300" dirty="0" smtClean="0"/>
            <a:t>Проектная и исследовательская деятельность</a:t>
          </a:r>
          <a:endParaRPr lang="ru-RU" sz="1300" dirty="0"/>
        </a:p>
      </dgm:t>
    </dgm:pt>
    <dgm:pt modelId="{A218A925-D412-49A4-8434-3D26E1EFB261}" type="parTrans" cxnId="{753CD5E3-26DE-4C86-82F7-3FD042D90993}">
      <dgm:prSet/>
      <dgm:spPr/>
      <dgm:t>
        <a:bodyPr/>
        <a:lstStyle/>
        <a:p>
          <a:endParaRPr lang="ru-RU"/>
        </a:p>
      </dgm:t>
    </dgm:pt>
    <dgm:pt modelId="{A9529A2D-0F27-4CD8-B879-0445D7BF6709}" type="sibTrans" cxnId="{753CD5E3-26DE-4C86-82F7-3FD042D90993}">
      <dgm:prSet/>
      <dgm:spPr/>
      <dgm:t>
        <a:bodyPr/>
        <a:lstStyle/>
        <a:p>
          <a:endParaRPr lang="ru-RU"/>
        </a:p>
      </dgm:t>
    </dgm:pt>
    <dgm:pt modelId="{67E27FE7-5511-42D8-BEB1-95CD84791F6C}">
      <dgm:prSet custT="1"/>
      <dgm:spPr/>
      <dgm:t>
        <a:bodyPr/>
        <a:lstStyle/>
        <a:p>
          <a:r>
            <a:rPr lang="ru-RU" sz="1300" dirty="0" smtClean="0"/>
            <a:t>Коммуникативные навыки и технологии</a:t>
          </a:r>
          <a:endParaRPr lang="ru-RU" sz="1300" dirty="0"/>
        </a:p>
      </dgm:t>
    </dgm:pt>
    <dgm:pt modelId="{6EC03524-12AB-41A3-A66E-19C2BA50BBDB}" type="parTrans" cxnId="{FCA42D72-4462-4C5D-9F12-7A67643BDEDB}">
      <dgm:prSet/>
      <dgm:spPr/>
      <dgm:t>
        <a:bodyPr/>
        <a:lstStyle/>
        <a:p>
          <a:endParaRPr lang="ru-RU"/>
        </a:p>
      </dgm:t>
    </dgm:pt>
    <dgm:pt modelId="{21C987F4-8F4F-4C41-BFE1-25DA1F7E6EC5}" type="sibTrans" cxnId="{FCA42D72-4462-4C5D-9F12-7A67643BDEDB}">
      <dgm:prSet/>
      <dgm:spPr/>
      <dgm:t>
        <a:bodyPr/>
        <a:lstStyle/>
        <a:p>
          <a:endParaRPr lang="ru-RU"/>
        </a:p>
      </dgm:t>
    </dgm:pt>
    <dgm:pt modelId="{146D9BE9-A0DA-4CF4-AC11-0D21BCC6A7E2}">
      <dgm:prSet/>
      <dgm:spPr/>
      <dgm:t>
        <a:bodyPr/>
        <a:lstStyle/>
        <a:p>
          <a:r>
            <a:rPr lang="ru-RU" dirty="0" smtClean="0"/>
            <a:t>Умение работать в команде</a:t>
          </a:r>
          <a:endParaRPr lang="ru-RU" dirty="0"/>
        </a:p>
      </dgm:t>
    </dgm:pt>
    <dgm:pt modelId="{F74B632F-8857-4631-AC01-027229B7B91E}" type="parTrans" cxnId="{428F957D-CE91-41A7-9DC8-9F2F42E87153}">
      <dgm:prSet/>
      <dgm:spPr/>
      <dgm:t>
        <a:bodyPr/>
        <a:lstStyle/>
        <a:p>
          <a:endParaRPr lang="ru-RU"/>
        </a:p>
      </dgm:t>
    </dgm:pt>
    <dgm:pt modelId="{698BA0E1-D46A-408E-893C-694DF5E8F33E}" type="sibTrans" cxnId="{428F957D-CE91-41A7-9DC8-9F2F42E87153}">
      <dgm:prSet/>
      <dgm:spPr/>
      <dgm:t>
        <a:bodyPr/>
        <a:lstStyle/>
        <a:p>
          <a:endParaRPr lang="ru-RU"/>
        </a:p>
      </dgm:t>
    </dgm:pt>
    <dgm:pt modelId="{267A2407-6BBB-45F0-AAE5-BF7BD55E3D52}">
      <dgm:prSet phldrT="[Текст]" custT="1"/>
      <dgm:spPr/>
      <dgm:t>
        <a:bodyPr/>
        <a:lstStyle/>
        <a:p>
          <a:r>
            <a:rPr lang="ru-RU" sz="1600" dirty="0" smtClean="0"/>
            <a:t>Цифровые технологии</a:t>
          </a:r>
          <a:endParaRPr lang="ru-RU" sz="1600" dirty="0"/>
        </a:p>
      </dgm:t>
    </dgm:pt>
    <dgm:pt modelId="{9D151C4C-D54D-4AAA-A340-78754DF5CD11}" type="sibTrans" cxnId="{2369E699-29D1-42D8-AAB9-AC5B4F91417C}">
      <dgm:prSet/>
      <dgm:spPr/>
      <dgm:t>
        <a:bodyPr/>
        <a:lstStyle/>
        <a:p>
          <a:endParaRPr lang="ru-RU"/>
        </a:p>
      </dgm:t>
    </dgm:pt>
    <dgm:pt modelId="{63334979-BC0A-45D7-981B-C755D6A16EC0}" type="parTrans" cxnId="{2369E699-29D1-42D8-AAB9-AC5B4F91417C}">
      <dgm:prSet/>
      <dgm:spPr/>
      <dgm:t>
        <a:bodyPr/>
        <a:lstStyle/>
        <a:p>
          <a:endParaRPr lang="ru-RU"/>
        </a:p>
      </dgm:t>
    </dgm:pt>
    <dgm:pt modelId="{7A8C3FB7-CB93-4A23-BAF2-E4EAB0447E93}">
      <dgm:prSet phldrT="[Текст]" custT="1"/>
      <dgm:spPr/>
      <dgm:t>
        <a:bodyPr/>
        <a:lstStyle/>
        <a:p>
          <a:r>
            <a:rPr lang="ru-RU" sz="1300" dirty="0" smtClean="0"/>
            <a:t>Креативность</a:t>
          </a:r>
          <a:endParaRPr lang="ru-RU" sz="1300" dirty="0"/>
        </a:p>
      </dgm:t>
    </dgm:pt>
    <dgm:pt modelId="{2B4D292E-9125-48A6-8D0D-4C8DAF55FDD6}" type="sibTrans" cxnId="{4CEA9236-21A4-436B-B76C-5942FF5402C9}">
      <dgm:prSet/>
      <dgm:spPr/>
      <dgm:t>
        <a:bodyPr/>
        <a:lstStyle/>
        <a:p>
          <a:endParaRPr lang="ru-RU"/>
        </a:p>
      </dgm:t>
    </dgm:pt>
    <dgm:pt modelId="{79C9792A-F147-4D6A-AA31-E401FCC33BFB}" type="parTrans" cxnId="{4CEA9236-21A4-436B-B76C-5942FF5402C9}">
      <dgm:prSet/>
      <dgm:spPr/>
      <dgm:t>
        <a:bodyPr/>
        <a:lstStyle/>
        <a:p>
          <a:endParaRPr lang="ru-RU"/>
        </a:p>
      </dgm:t>
    </dgm:pt>
    <dgm:pt modelId="{C7257B2B-A5BC-44A9-822D-5E4C2E8A15FD}" type="pres">
      <dgm:prSet presAssocID="{BB1FEA21-3E07-42A9-8C4C-06E9C37B2E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66F5A14-1EC0-400C-8AF4-95D91980BC6A}" type="pres">
      <dgm:prSet presAssocID="{C3BCC97C-EB99-4C80-80F0-EB3D574C69D4}" presName="singleCycle" presStyleCnt="0"/>
      <dgm:spPr/>
      <dgm:t>
        <a:bodyPr/>
        <a:lstStyle/>
        <a:p>
          <a:endParaRPr lang="ru-RU"/>
        </a:p>
      </dgm:t>
    </dgm:pt>
    <dgm:pt modelId="{181DBDDD-2FBF-452E-897C-982D3DB887AE}" type="pres">
      <dgm:prSet presAssocID="{C3BCC97C-EB99-4C80-80F0-EB3D574C69D4}" presName="singleCenter" presStyleLbl="node1" presStyleIdx="0" presStyleCnt="8" custLinFactNeighborX="-3202" custLinFactNeighborY="-342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79F621D-53DD-455A-9F36-E9808CF56FCB}" type="pres">
      <dgm:prSet presAssocID="{9CE6D6DA-2D4B-499E-8BD7-BD71CFCE9FDE}" presName="Name56" presStyleLbl="parChTrans1D2" presStyleIdx="0" presStyleCnt="7"/>
      <dgm:spPr/>
      <dgm:t>
        <a:bodyPr/>
        <a:lstStyle/>
        <a:p>
          <a:endParaRPr lang="ru-RU"/>
        </a:p>
      </dgm:t>
    </dgm:pt>
    <dgm:pt modelId="{8ECBF687-1F42-43F0-826B-897A522BBA8A}" type="pres">
      <dgm:prSet presAssocID="{5BC5D1EA-B2C7-4529-AE7C-51DDE047FB7B}" presName="text0" presStyleLbl="node1" presStyleIdx="1" presStyleCnt="8" custScaleX="261825" custScaleY="79438" custRadScaleRad="105385" custRadScaleInc="-13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7B9D7-7014-4B33-A9AC-1CEA32387B82}" type="pres">
      <dgm:prSet presAssocID="{987377A3-7A8D-445A-89CE-358521F8923B}" presName="Name56" presStyleLbl="parChTrans1D2" presStyleIdx="1" presStyleCnt="7"/>
      <dgm:spPr/>
      <dgm:t>
        <a:bodyPr/>
        <a:lstStyle/>
        <a:p>
          <a:endParaRPr lang="ru-RU"/>
        </a:p>
      </dgm:t>
    </dgm:pt>
    <dgm:pt modelId="{05409A4D-4C48-449C-AD48-BEEDDCBDE471}" type="pres">
      <dgm:prSet presAssocID="{6D7362DD-EA8A-482F-AD8F-F9500C98E817}" presName="text0" presStyleLbl="node1" presStyleIdx="2" presStyleCnt="8" custScaleX="189264" custRadScaleRad="104850" custRadScaleInc="8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F6FB4-8B41-4FB9-8CD4-93EE02626F8E}" type="pres">
      <dgm:prSet presAssocID="{A218A925-D412-49A4-8434-3D26E1EFB261}" presName="Name56" presStyleLbl="parChTrans1D2" presStyleIdx="2" presStyleCnt="7"/>
      <dgm:spPr/>
      <dgm:t>
        <a:bodyPr/>
        <a:lstStyle/>
        <a:p>
          <a:endParaRPr lang="ru-RU"/>
        </a:p>
      </dgm:t>
    </dgm:pt>
    <dgm:pt modelId="{0DEE6F14-3A22-4FDD-9558-9479D6AB9E78}" type="pres">
      <dgm:prSet presAssocID="{F8E0AE8B-1FC0-4D5A-AABE-240DFF3B162B}" presName="text0" presStyleLbl="node1" presStyleIdx="3" presStyleCnt="8" custScaleX="19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0DF4D-B807-448E-94E8-512691149394}" type="pres">
      <dgm:prSet presAssocID="{6EC03524-12AB-41A3-A66E-19C2BA50BBDB}" presName="Name56" presStyleLbl="parChTrans1D2" presStyleIdx="3" presStyleCnt="7"/>
      <dgm:spPr/>
      <dgm:t>
        <a:bodyPr/>
        <a:lstStyle/>
        <a:p>
          <a:endParaRPr lang="ru-RU"/>
        </a:p>
      </dgm:t>
    </dgm:pt>
    <dgm:pt modelId="{4647763D-A9CA-4435-87C2-998AA2205512}" type="pres">
      <dgm:prSet presAssocID="{67E27FE7-5511-42D8-BEB1-95CD84791F6C}" presName="text0" presStyleLbl="node1" presStyleIdx="4" presStyleCnt="8" custScaleX="207105" custScaleY="86238" custRadScaleRad="129002" custRadScaleInc="-80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648FA-95B5-4E0A-BFCD-02D476CFC08E}" type="pres">
      <dgm:prSet presAssocID="{F74B632F-8857-4631-AC01-027229B7B91E}" presName="Name56" presStyleLbl="parChTrans1D2" presStyleIdx="4" presStyleCnt="7"/>
      <dgm:spPr/>
      <dgm:t>
        <a:bodyPr/>
        <a:lstStyle/>
        <a:p>
          <a:endParaRPr lang="ru-RU"/>
        </a:p>
      </dgm:t>
    </dgm:pt>
    <dgm:pt modelId="{439F6490-7B0E-424B-BB18-387A2F20C1F3}" type="pres">
      <dgm:prSet presAssocID="{146D9BE9-A0DA-4CF4-AC11-0D21BCC6A7E2}" presName="text0" presStyleLbl="node1" presStyleIdx="5" presStyleCnt="8" custScaleX="151491" custScaleY="82764" custRadScaleRad="95018" custRadScaleInc="-54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1EC2-1BD6-4BDA-AC2C-E599AA7F878E}" type="pres">
      <dgm:prSet presAssocID="{63334979-BC0A-45D7-981B-C755D6A16EC0}" presName="Name56" presStyleLbl="parChTrans1D2" presStyleIdx="5" presStyleCnt="7"/>
      <dgm:spPr/>
      <dgm:t>
        <a:bodyPr/>
        <a:lstStyle/>
        <a:p>
          <a:endParaRPr lang="ru-RU"/>
        </a:p>
      </dgm:t>
    </dgm:pt>
    <dgm:pt modelId="{043864FB-AE44-472D-863C-11DBB971A087}" type="pres">
      <dgm:prSet presAssocID="{267A2407-6BBB-45F0-AAE5-BF7BD55E3D52}" presName="text0" presStyleLbl="node1" presStyleIdx="6" presStyleCnt="8" custScaleX="147479" custScaleY="71623" custRadScaleRad="129571" custRadScaleInc="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328D1-0C39-43D7-B436-4132B786EC9F}" type="pres">
      <dgm:prSet presAssocID="{79C9792A-F147-4D6A-AA31-E401FCC33BFB}" presName="Name56" presStyleLbl="parChTrans1D2" presStyleIdx="6" presStyleCnt="7"/>
      <dgm:spPr/>
      <dgm:t>
        <a:bodyPr/>
        <a:lstStyle/>
        <a:p>
          <a:endParaRPr lang="ru-RU"/>
        </a:p>
      </dgm:t>
    </dgm:pt>
    <dgm:pt modelId="{8A00FD2D-E067-4C07-8D21-F1609C839CB2}" type="pres">
      <dgm:prSet presAssocID="{7A8C3FB7-CB93-4A23-BAF2-E4EAB0447E93}" presName="text0" presStyleLbl="node1" presStyleIdx="7" presStyleCnt="8" custScaleX="183114" custScaleY="74030" custRadScaleRad="120226" custRadScaleInc="36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89934-6CBB-434A-A269-E7F1BE7DD9B1}" type="presOf" srcId="{146D9BE9-A0DA-4CF4-AC11-0D21BCC6A7E2}" destId="{439F6490-7B0E-424B-BB18-387A2F20C1F3}" srcOrd="0" destOrd="0" presId="urn:microsoft.com/office/officeart/2008/layout/RadialCluster"/>
    <dgm:cxn modelId="{DCC82D74-A564-4969-A07F-48E95CA334C5}" type="presOf" srcId="{7A8C3FB7-CB93-4A23-BAF2-E4EAB0447E93}" destId="{8A00FD2D-E067-4C07-8D21-F1609C839CB2}" srcOrd="0" destOrd="0" presId="urn:microsoft.com/office/officeart/2008/layout/RadialCluster"/>
    <dgm:cxn modelId="{26E4AFB0-F517-4C06-AA26-4CC33C006DCF}" type="presOf" srcId="{67E27FE7-5511-42D8-BEB1-95CD84791F6C}" destId="{4647763D-A9CA-4435-87C2-998AA2205512}" srcOrd="0" destOrd="0" presId="urn:microsoft.com/office/officeart/2008/layout/RadialCluster"/>
    <dgm:cxn modelId="{4CEA9236-21A4-436B-B76C-5942FF5402C9}" srcId="{C3BCC97C-EB99-4C80-80F0-EB3D574C69D4}" destId="{7A8C3FB7-CB93-4A23-BAF2-E4EAB0447E93}" srcOrd="6" destOrd="0" parTransId="{79C9792A-F147-4D6A-AA31-E401FCC33BFB}" sibTransId="{2B4D292E-9125-48A6-8D0D-4C8DAF55FDD6}"/>
    <dgm:cxn modelId="{749699AB-E6BD-444C-B19A-A52D3294B602}" type="presOf" srcId="{9CE6D6DA-2D4B-499E-8BD7-BD71CFCE9FDE}" destId="{879F621D-53DD-455A-9F36-E9808CF56FCB}" srcOrd="0" destOrd="0" presId="urn:microsoft.com/office/officeart/2008/layout/RadialCluster"/>
    <dgm:cxn modelId="{22734A7B-8FC7-434A-9225-60F913FFD197}" srcId="{C3BCC97C-EB99-4C80-80F0-EB3D574C69D4}" destId="{6D7362DD-EA8A-482F-AD8F-F9500C98E817}" srcOrd="1" destOrd="0" parTransId="{987377A3-7A8D-445A-89CE-358521F8923B}" sibTransId="{50A94C71-EB80-4EE2-A620-1C6B22691713}"/>
    <dgm:cxn modelId="{CB1FE20F-9A76-424E-BDC8-4CF7A18155E3}" type="presOf" srcId="{987377A3-7A8D-445A-89CE-358521F8923B}" destId="{7467B9D7-7014-4B33-A9AC-1CEA32387B82}" srcOrd="0" destOrd="0" presId="urn:microsoft.com/office/officeart/2008/layout/RadialCluster"/>
    <dgm:cxn modelId="{47FBF513-BBC8-4653-9CA8-87AE47EDC66C}" type="presOf" srcId="{63334979-BC0A-45D7-981B-C755D6A16EC0}" destId="{FE361EC2-1BD6-4BDA-AC2C-E599AA7F878E}" srcOrd="0" destOrd="0" presId="urn:microsoft.com/office/officeart/2008/layout/RadialCluster"/>
    <dgm:cxn modelId="{753CD5E3-26DE-4C86-82F7-3FD042D90993}" srcId="{C3BCC97C-EB99-4C80-80F0-EB3D574C69D4}" destId="{F8E0AE8B-1FC0-4D5A-AABE-240DFF3B162B}" srcOrd="2" destOrd="0" parTransId="{A218A925-D412-49A4-8434-3D26E1EFB261}" sibTransId="{A9529A2D-0F27-4CD8-B879-0445D7BF6709}"/>
    <dgm:cxn modelId="{E924DFF4-A92B-4F6F-8C37-CE7F72A32140}" type="presOf" srcId="{267A2407-6BBB-45F0-AAE5-BF7BD55E3D52}" destId="{043864FB-AE44-472D-863C-11DBB971A087}" srcOrd="0" destOrd="0" presId="urn:microsoft.com/office/officeart/2008/layout/RadialCluster"/>
    <dgm:cxn modelId="{913FF236-9BFA-4F2C-9903-510529549C3A}" type="presOf" srcId="{C3BCC97C-EB99-4C80-80F0-EB3D574C69D4}" destId="{181DBDDD-2FBF-452E-897C-982D3DB887AE}" srcOrd="0" destOrd="0" presId="urn:microsoft.com/office/officeart/2008/layout/RadialCluster"/>
    <dgm:cxn modelId="{94455FDD-210D-4B62-BA9A-9AE1826EFAC6}" type="presOf" srcId="{BB1FEA21-3E07-42A9-8C4C-06E9C37B2E02}" destId="{C7257B2B-A5BC-44A9-822D-5E4C2E8A15FD}" srcOrd="0" destOrd="0" presId="urn:microsoft.com/office/officeart/2008/layout/RadialCluster"/>
    <dgm:cxn modelId="{2369E699-29D1-42D8-AAB9-AC5B4F91417C}" srcId="{C3BCC97C-EB99-4C80-80F0-EB3D574C69D4}" destId="{267A2407-6BBB-45F0-AAE5-BF7BD55E3D52}" srcOrd="5" destOrd="0" parTransId="{63334979-BC0A-45D7-981B-C755D6A16EC0}" sibTransId="{9D151C4C-D54D-4AAA-A340-78754DF5CD11}"/>
    <dgm:cxn modelId="{61D60A52-47B0-428F-86A2-99BDA657F392}" type="presOf" srcId="{6D7362DD-EA8A-482F-AD8F-F9500C98E817}" destId="{05409A4D-4C48-449C-AD48-BEEDDCBDE471}" srcOrd="0" destOrd="0" presId="urn:microsoft.com/office/officeart/2008/layout/RadialCluster"/>
    <dgm:cxn modelId="{9245B2FA-164F-44B2-9266-7F71A867E340}" type="presOf" srcId="{A218A925-D412-49A4-8434-3D26E1EFB261}" destId="{CB0F6FB4-8B41-4FB9-8CD4-93EE02626F8E}" srcOrd="0" destOrd="0" presId="urn:microsoft.com/office/officeart/2008/layout/RadialCluster"/>
    <dgm:cxn modelId="{FCA42D72-4462-4C5D-9F12-7A67643BDEDB}" srcId="{C3BCC97C-EB99-4C80-80F0-EB3D574C69D4}" destId="{67E27FE7-5511-42D8-BEB1-95CD84791F6C}" srcOrd="3" destOrd="0" parTransId="{6EC03524-12AB-41A3-A66E-19C2BA50BBDB}" sibTransId="{21C987F4-8F4F-4C41-BFE1-25DA1F7E6EC5}"/>
    <dgm:cxn modelId="{787A5972-32FD-42E0-987E-C13684D2D1DE}" srcId="{C3BCC97C-EB99-4C80-80F0-EB3D574C69D4}" destId="{5BC5D1EA-B2C7-4529-AE7C-51DDE047FB7B}" srcOrd="0" destOrd="0" parTransId="{9CE6D6DA-2D4B-499E-8BD7-BD71CFCE9FDE}" sibTransId="{FFC78DFF-B990-4E0C-9892-4EFC79A61EE0}"/>
    <dgm:cxn modelId="{F745E98B-97B3-4C02-879D-D85CDB66B8E6}" type="presOf" srcId="{6EC03524-12AB-41A3-A66E-19C2BA50BBDB}" destId="{D1A0DF4D-B807-448E-94E8-512691149394}" srcOrd="0" destOrd="0" presId="urn:microsoft.com/office/officeart/2008/layout/RadialCluster"/>
    <dgm:cxn modelId="{038F6FDB-5F0E-4DA9-9A54-7512AB74AC7D}" type="presOf" srcId="{5BC5D1EA-B2C7-4529-AE7C-51DDE047FB7B}" destId="{8ECBF687-1F42-43F0-826B-897A522BBA8A}" srcOrd="0" destOrd="0" presId="urn:microsoft.com/office/officeart/2008/layout/RadialCluster"/>
    <dgm:cxn modelId="{CD4FB181-D16F-40D3-9787-F2A1299591D4}" type="presOf" srcId="{F74B632F-8857-4631-AC01-027229B7B91E}" destId="{0E0648FA-95B5-4E0A-BFCD-02D476CFC08E}" srcOrd="0" destOrd="0" presId="urn:microsoft.com/office/officeart/2008/layout/RadialCluster"/>
    <dgm:cxn modelId="{E7CB103D-93D6-477D-BFF5-B370948CDFA1}" type="presOf" srcId="{79C9792A-F147-4D6A-AA31-E401FCC33BFB}" destId="{17E328D1-0C39-43D7-B436-4132B786EC9F}" srcOrd="0" destOrd="0" presId="urn:microsoft.com/office/officeart/2008/layout/RadialCluster"/>
    <dgm:cxn modelId="{C4B827F0-F866-42EB-AF46-99A32C5D7FEC}" type="presOf" srcId="{F8E0AE8B-1FC0-4D5A-AABE-240DFF3B162B}" destId="{0DEE6F14-3A22-4FDD-9558-9479D6AB9E78}" srcOrd="0" destOrd="0" presId="urn:microsoft.com/office/officeart/2008/layout/RadialCluster"/>
    <dgm:cxn modelId="{2022AD2A-F6E3-45E3-A729-9F9C1AEA16C4}" srcId="{BB1FEA21-3E07-42A9-8C4C-06E9C37B2E02}" destId="{C3BCC97C-EB99-4C80-80F0-EB3D574C69D4}" srcOrd="0" destOrd="0" parTransId="{46AA212F-311A-4E81-9799-44A190F92AA0}" sibTransId="{44B3927E-B89D-4736-999C-077BC82099EF}"/>
    <dgm:cxn modelId="{428F957D-CE91-41A7-9DC8-9F2F42E87153}" srcId="{C3BCC97C-EB99-4C80-80F0-EB3D574C69D4}" destId="{146D9BE9-A0DA-4CF4-AC11-0D21BCC6A7E2}" srcOrd="4" destOrd="0" parTransId="{F74B632F-8857-4631-AC01-027229B7B91E}" sibTransId="{698BA0E1-D46A-408E-893C-694DF5E8F33E}"/>
    <dgm:cxn modelId="{8E22F2D4-A96C-4183-AF9C-CD24C67C44CF}" type="presParOf" srcId="{C7257B2B-A5BC-44A9-822D-5E4C2E8A15FD}" destId="{B66F5A14-1EC0-400C-8AF4-95D91980BC6A}" srcOrd="0" destOrd="0" presId="urn:microsoft.com/office/officeart/2008/layout/RadialCluster"/>
    <dgm:cxn modelId="{4F6543CA-051C-4383-853D-F7297ECB6F70}" type="presParOf" srcId="{B66F5A14-1EC0-400C-8AF4-95D91980BC6A}" destId="{181DBDDD-2FBF-452E-897C-982D3DB887AE}" srcOrd="0" destOrd="0" presId="urn:microsoft.com/office/officeart/2008/layout/RadialCluster"/>
    <dgm:cxn modelId="{05088E7C-C1F5-49AA-A0AD-3ADBCEB8ADA4}" type="presParOf" srcId="{B66F5A14-1EC0-400C-8AF4-95D91980BC6A}" destId="{879F621D-53DD-455A-9F36-E9808CF56FCB}" srcOrd="1" destOrd="0" presId="urn:microsoft.com/office/officeart/2008/layout/RadialCluster"/>
    <dgm:cxn modelId="{9B736EE7-2DAC-46D6-86E9-DEF7A97517D9}" type="presParOf" srcId="{B66F5A14-1EC0-400C-8AF4-95D91980BC6A}" destId="{8ECBF687-1F42-43F0-826B-897A522BBA8A}" srcOrd="2" destOrd="0" presId="urn:microsoft.com/office/officeart/2008/layout/RadialCluster"/>
    <dgm:cxn modelId="{02B1DD66-1B4B-4A12-BDFA-0C5F8C419675}" type="presParOf" srcId="{B66F5A14-1EC0-400C-8AF4-95D91980BC6A}" destId="{7467B9D7-7014-4B33-A9AC-1CEA32387B82}" srcOrd="3" destOrd="0" presId="urn:microsoft.com/office/officeart/2008/layout/RadialCluster"/>
    <dgm:cxn modelId="{8A29EE09-19C5-425C-96B4-1931A0483600}" type="presParOf" srcId="{B66F5A14-1EC0-400C-8AF4-95D91980BC6A}" destId="{05409A4D-4C48-449C-AD48-BEEDDCBDE471}" srcOrd="4" destOrd="0" presId="urn:microsoft.com/office/officeart/2008/layout/RadialCluster"/>
    <dgm:cxn modelId="{16387636-1D00-4734-A401-D23E93D040C5}" type="presParOf" srcId="{B66F5A14-1EC0-400C-8AF4-95D91980BC6A}" destId="{CB0F6FB4-8B41-4FB9-8CD4-93EE02626F8E}" srcOrd="5" destOrd="0" presId="urn:microsoft.com/office/officeart/2008/layout/RadialCluster"/>
    <dgm:cxn modelId="{3058FBEC-8B2F-4441-B1DC-47BFF68A220C}" type="presParOf" srcId="{B66F5A14-1EC0-400C-8AF4-95D91980BC6A}" destId="{0DEE6F14-3A22-4FDD-9558-9479D6AB9E78}" srcOrd="6" destOrd="0" presId="urn:microsoft.com/office/officeart/2008/layout/RadialCluster"/>
    <dgm:cxn modelId="{940838C3-B99A-4782-AD0A-0FD9D855FED4}" type="presParOf" srcId="{B66F5A14-1EC0-400C-8AF4-95D91980BC6A}" destId="{D1A0DF4D-B807-448E-94E8-512691149394}" srcOrd="7" destOrd="0" presId="urn:microsoft.com/office/officeart/2008/layout/RadialCluster"/>
    <dgm:cxn modelId="{56AD894F-BB1C-4F8B-9954-4654940D2F97}" type="presParOf" srcId="{B66F5A14-1EC0-400C-8AF4-95D91980BC6A}" destId="{4647763D-A9CA-4435-87C2-998AA2205512}" srcOrd="8" destOrd="0" presId="urn:microsoft.com/office/officeart/2008/layout/RadialCluster"/>
    <dgm:cxn modelId="{7AE5C5ED-DF8A-441F-BADB-CABB8FA0CD96}" type="presParOf" srcId="{B66F5A14-1EC0-400C-8AF4-95D91980BC6A}" destId="{0E0648FA-95B5-4E0A-BFCD-02D476CFC08E}" srcOrd="9" destOrd="0" presId="urn:microsoft.com/office/officeart/2008/layout/RadialCluster"/>
    <dgm:cxn modelId="{A2A68951-CF5F-4B8E-8D6E-6FC832E3EE87}" type="presParOf" srcId="{B66F5A14-1EC0-400C-8AF4-95D91980BC6A}" destId="{439F6490-7B0E-424B-BB18-387A2F20C1F3}" srcOrd="10" destOrd="0" presId="urn:microsoft.com/office/officeart/2008/layout/RadialCluster"/>
    <dgm:cxn modelId="{C2208303-26EC-496C-BA1A-CC98B2942CAE}" type="presParOf" srcId="{B66F5A14-1EC0-400C-8AF4-95D91980BC6A}" destId="{FE361EC2-1BD6-4BDA-AC2C-E599AA7F878E}" srcOrd="11" destOrd="0" presId="urn:microsoft.com/office/officeart/2008/layout/RadialCluster"/>
    <dgm:cxn modelId="{B0971C7E-BCB0-4221-814B-F7B984776DC4}" type="presParOf" srcId="{B66F5A14-1EC0-400C-8AF4-95D91980BC6A}" destId="{043864FB-AE44-472D-863C-11DBB971A087}" srcOrd="12" destOrd="0" presId="urn:microsoft.com/office/officeart/2008/layout/RadialCluster"/>
    <dgm:cxn modelId="{AA55C344-5F38-432D-A55D-D50390A0F95E}" type="presParOf" srcId="{B66F5A14-1EC0-400C-8AF4-95D91980BC6A}" destId="{17E328D1-0C39-43D7-B436-4132B786EC9F}" srcOrd="13" destOrd="0" presId="urn:microsoft.com/office/officeart/2008/layout/RadialCluster"/>
    <dgm:cxn modelId="{B8ACB7DA-E859-4BDF-A76A-656B761768DE}" type="presParOf" srcId="{B66F5A14-1EC0-400C-8AF4-95D91980BC6A}" destId="{8A00FD2D-E067-4C07-8D21-F1609C839CB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DBDDD-2FBF-452E-897C-982D3DB887AE}">
      <dsp:nvSpPr>
        <dsp:cNvPr id="0" name=""/>
        <dsp:cNvSpPr/>
      </dsp:nvSpPr>
      <dsp:spPr>
        <a:xfrm>
          <a:off x="2642877" y="1777959"/>
          <a:ext cx="1574470" cy="157447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719736" y="1854818"/>
        <a:ext cx="1420752" cy="1420752"/>
      </dsp:txXfrm>
    </dsp:sp>
    <dsp:sp modelId="{879F621D-53DD-455A-9F36-E9808CF56FCB}">
      <dsp:nvSpPr>
        <dsp:cNvPr id="0" name=""/>
        <dsp:cNvSpPr/>
      </dsp:nvSpPr>
      <dsp:spPr>
        <a:xfrm rot="14201902">
          <a:off x="2430044" y="1517399"/>
          <a:ext cx="623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BF687-1F42-43F0-826B-897A522BBA8A}">
      <dsp:nvSpPr>
        <dsp:cNvPr id="0" name=""/>
        <dsp:cNvSpPr/>
      </dsp:nvSpPr>
      <dsp:spPr>
        <a:xfrm>
          <a:off x="914396" y="418852"/>
          <a:ext cx="2761979" cy="837987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Понимание современных культурных, исторических, социальных  процессов </a:t>
          </a:r>
          <a:endParaRPr lang="ru-RU" sz="1300" kern="1200" dirty="0"/>
        </a:p>
      </dsp:txBody>
      <dsp:txXfrm>
        <a:off x="955303" y="459759"/>
        <a:ext cx="2680165" cy="756173"/>
      </dsp:txXfrm>
    </dsp:sp>
    <dsp:sp modelId="{7467B9D7-7014-4B33-A9AC-1CEA32387B82}">
      <dsp:nvSpPr>
        <dsp:cNvPr id="0" name=""/>
        <dsp:cNvSpPr/>
      </dsp:nvSpPr>
      <dsp:spPr>
        <a:xfrm rot="20792243">
          <a:off x="4210325" y="2317245"/>
          <a:ext cx="5110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09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09A4D-4C48-449C-AD48-BEEDDCBDE471}">
      <dsp:nvSpPr>
        <dsp:cNvPr id="0" name=""/>
        <dsp:cNvSpPr/>
      </dsp:nvSpPr>
      <dsp:spPr>
        <a:xfrm>
          <a:off x="4714401" y="1491329"/>
          <a:ext cx="1996536" cy="1054895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Аналитика</a:t>
          </a:r>
          <a:endParaRPr lang="ru-RU" sz="1300" kern="1200" dirty="0"/>
        </a:p>
      </dsp:txBody>
      <dsp:txXfrm>
        <a:off x="4765897" y="1542825"/>
        <a:ext cx="1893544" cy="951903"/>
      </dsp:txXfrm>
    </dsp:sp>
    <dsp:sp modelId="{CB0F6FB4-8B41-4FB9-8CD4-93EE02626F8E}">
      <dsp:nvSpPr>
        <dsp:cNvPr id="0" name=""/>
        <dsp:cNvSpPr/>
      </dsp:nvSpPr>
      <dsp:spPr>
        <a:xfrm rot="939117">
          <a:off x="4209654" y="2841741"/>
          <a:ext cx="4149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95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E6F14-3A22-4FDD-9558-9479D6AB9E78}">
      <dsp:nvSpPr>
        <dsp:cNvPr id="0" name=""/>
        <dsp:cNvSpPr/>
      </dsp:nvSpPr>
      <dsp:spPr>
        <a:xfrm>
          <a:off x="4616918" y="2663624"/>
          <a:ext cx="2094019" cy="1054895"/>
        </a:xfrm>
        <a:prstGeom prst="roundRect">
          <a:avLst/>
        </a:prstGeom>
        <a:solidFill>
          <a:schemeClr val="accent5">
            <a:hueOff val="-3151434"/>
            <a:satOff val="-4383"/>
            <a:lumOff val="-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Проектная и исследовательская деятельность</a:t>
          </a:r>
          <a:endParaRPr lang="ru-RU" sz="1300" kern="1200" dirty="0"/>
        </a:p>
      </dsp:txBody>
      <dsp:txXfrm>
        <a:off x="4668414" y="2715120"/>
        <a:ext cx="1991027" cy="951903"/>
      </dsp:txXfrm>
    </dsp:sp>
    <dsp:sp modelId="{D1A0DF4D-B807-448E-94E8-512691149394}">
      <dsp:nvSpPr>
        <dsp:cNvPr id="0" name=""/>
        <dsp:cNvSpPr/>
      </dsp:nvSpPr>
      <dsp:spPr>
        <a:xfrm rot="2627054">
          <a:off x="4046736" y="3744288"/>
          <a:ext cx="1227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72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7763D-A9CA-4435-87C2-998AA2205512}">
      <dsp:nvSpPr>
        <dsp:cNvPr id="0" name=""/>
        <dsp:cNvSpPr/>
      </dsp:nvSpPr>
      <dsp:spPr>
        <a:xfrm>
          <a:off x="4485541" y="4168866"/>
          <a:ext cx="2184740" cy="909720"/>
        </a:xfrm>
        <a:prstGeom prst="roundRect">
          <a:avLst/>
        </a:prstGeom>
        <a:solidFill>
          <a:schemeClr val="accent5">
            <a:hueOff val="-4201912"/>
            <a:satOff val="-5845"/>
            <a:lumOff val="-22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Коммуникативные навыки и технологии</a:t>
          </a:r>
          <a:endParaRPr lang="ru-RU" sz="1300" kern="1200" dirty="0"/>
        </a:p>
      </dsp:txBody>
      <dsp:txXfrm>
        <a:off x="4529950" y="4213275"/>
        <a:ext cx="2095922" cy="820902"/>
      </dsp:txXfrm>
    </dsp:sp>
    <dsp:sp modelId="{0E0648FA-95B5-4E0A-BFCD-02D476CFC08E}">
      <dsp:nvSpPr>
        <dsp:cNvPr id="0" name=""/>
        <dsp:cNvSpPr/>
      </dsp:nvSpPr>
      <dsp:spPr>
        <a:xfrm rot="5836022">
          <a:off x="2804678" y="3814776"/>
          <a:ext cx="932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21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F6490-7B0E-424B-BB18-387A2F20C1F3}">
      <dsp:nvSpPr>
        <dsp:cNvPr id="0" name=""/>
        <dsp:cNvSpPr/>
      </dsp:nvSpPr>
      <dsp:spPr>
        <a:xfrm>
          <a:off x="2357109" y="4277121"/>
          <a:ext cx="1598071" cy="873073"/>
        </a:xfrm>
        <a:prstGeom prst="roundRect">
          <a:avLst/>
        </a:prstGeom>
        <a:solidFill>
          <a:schemeClr val="accent5">
            <a:hueOff val="-5252390"/>
            <a:satOff val="-7306"/>
            <a:lumOff val="-28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Умение работать в команде</a:t>
          </a:r>
          <a:endParaRPr lang="ru-RU" sz="1500" kern="1200" dirty="0"/>
        </a:p>
      </dsp:txBody>
      <dsp:txXfrm>
        <a:off x="2399729" y="4319741"/>
        <a:ext cx="1512831" cy="787833"/>
      </dsp:txXfrm>
    </dsp:sp>
    <dsp:sp modelId="{FE361EC2-1BD6-4BDA-AC2C-E599AA7F878E}">
      <dsp:nvSpPr>
        <dsp:cNvPr id="0" name=""/>
        <dsp:cNvSpPr/>
      </dsp:nvSpPr>
      <dsp:spPr>
        <a:xfrm rot="9920303">
          <a:off x="1593753" y="2906127"/>
          <a:ext cx="10664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648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864FB-AE44-472D-863C-11DBB971A087}">
      <dsp:nvSpPr>
        <dsp:cNvPr id="0" name=""/>
        <dsp:cNvSpPr/>
      </dsp:nvSpPr>
      <dsp:spPr>
        <a:xfrm>
          <a:off x="55368" y="2866837"/>
          <a:ext cx="1555748" cy="755547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Цифровые технологии</a:t>
          </a:r>
          <a:endParaRPr lang="ru-RU" sz="1600" kern="1200" dirty="0"/>
        </a:p>
      </dsp:txBody>
      <dsp:txXfrm>
        <a:off x="92251" y="2903720"/>
        <a:ext cx="1481982" cy="681781"/>
      </dsp:txXfrm>
    </dsp:sp>
    <dsp:sp modelId="{17E328D1-0C39-43D7-B436-4132B786EC9F}">
      <dsp:nvSpPr>
        <dsp:cNvPr id="0" name=""/>
        <dsp:cNvSpPr/>
      </dsp:nvSpPr>
      <dsp:spPr>
        <a:xfrm rot="19026940">
          <a:off x="4093148" y="1517816"/>
          <a:ext cx="929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939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0FD2D-E067-4C07-8D21-F1609C839CB2}">
      <dsp:nvSpPr>
        <dsp:cNvPr id="0" name=""/>
        <dsp:cNvSpPr/>
      </dsp:nvSpPr>
      <dsp:spPr>
        <a:xfrm>
          <a:off x="4352935" y="420642"/>
          <a:ext cx="1931660" cy="780938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Креативность</a:t>
          </a:r>
          <a:endParaRPr lang="ru-RU" sz="1300" kern="1200" dirty="0"/>
        </a:p>
      </dsp:txBody>
      <dsp:txXfrm>
        <a:off x="4391057" y="458764"/>
        <a:ext cx="1855416" cy="7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15107" y="2"/>
            <a:ext cx="10371177" cy="1569999"/>
          </a:xfrm>
          <a:prstGeom prst="rect">
            <a:avLst/>
          </a:prstGeom>
        </p:spPr>
        <p:txBody>
          <a:bodyPr anchor="b"/>
          <a:lstStyle>
            <a:lvl1pPr>
              <a:defRPr sz="71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1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15105" y="1705841"/>
            <a:ext cx="9151040" cy="22298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/>
            </a:lvl1pPr>
          </a:lstStyle>
          <a:p>
            <a:pPr lvl="0">
              <a:defRPr sz="1800"/>
            </a:pPr>
            <a:r>
              <a:rPr sz="28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617229" y="6275034"/>
            <a:ext cx="2745313" cy="30262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8232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tlas100.ru/catalo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87984"/>
            <a:ext cx="12192000" cy="5287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1" y="5498957"/>
            <a:ext cx="1965373" cy="8109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9215" y="5199136"/>
            <a:ext cx="9419420" cy="1410621"/>
          </a:xfrm>
          <a:prstGeom prst="rect">
            <a:avLst/>
          </a:prstGeom>
        </p:spPr>
        <p:txBody>
          <a:bodyPr wrap="square" lIns="96496" tIns="48248" rIns="96496" bIns="48248">
            <a:spAutoFit/>
          </a:bodyPr>
          <a:lstStyle/>
          <a:p>
            <a:pPr algn="ctr"/>
            <a:r>
              <a:rPr lang="ru-RU" sz="4300" dirty="0" smtClean="0"/>
              <a:t>Человек </a:t>
            </a:r>
            <a:r>
              <a:rPr lang="ru-RU" sz="4300" dirty="0"/>
              <a:t>цифровой эпохи</a:t>
            </a:r>
          </a:p>
          <a:p>
            <a:pPr algn="ctr"/>
            <a:r>
              <a:rPr lang="en-US" sz="4300" dirty="0" smtClean="0">
                <a:solidFill>
                  <a:srgbClr val="0070C0"/>
                </a:solidFill>
              </a:rPr>
              <a:t>Human </a:t>
            </a:r>
            <a:r>
              <a:rPr lang="en-US" sz="4300" dirty="0">
                <a:solidFill>
                  <a:srgbClr val="0070C0"/>
                </a:solidFill>
              </a:rPr>
              <a:t>of Digital Era </a:t>
            </a:r>
            <a:r>
              <a:rPr lang="en-US" sz="4300" dirty="0" smtClean="0">
                <a:solidFill>
                  <a:srgbClr val="0070C0"/>
                </a:solidFill>
              </a:rPr>
              <a:t>(HDE</a:t>
            </a:r>
            <a:r>
              <a:rPr lang="en-US" sz="43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555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940308" y="0"/>
            <a:ext cx="9201420" cy="1337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Вызовы времени: 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767430" y="1460043"/>
            <a:ext cx="5299072" cy="3569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5627" lvl="1" indent="-229555" algn="l">
              <a:buFont typeface="Arial" panose="020B0604020202020204" pitchFamily="34" charset="0"/>
              <a:buChar char="•"/>
            </a:pPr>
            <a:r>
              <a:rPr lang="ru-RU" sz="2200" dirty="0" smtClean="0"/>
              <a:t>влияние </a:t>
            </a:r>
            <a:r>
              <a:rPr lang="ru-RU" sz="2200" dirty="0"/>
              <a:t>цифровых технологий на жизнь современного человека</a:t>
            </a:r>
          </a:p>
          <a:p>
            <a:pPr marL="535627" lvl="1" indent="-229555" algn="l">
              <a:buFont typeface="Arial" panose="020B0604020202020204" pitchFamily="34" charset="0"/>
              <a:buChar char="•"/>
            </a:pPr>
            <a:r>
              <a:rPr lang="ru-RU" sz="2200" dirty="0"/>
              <a:t>возрастающая изменчивость окружающего мира (поколения вещей и идей сменяются быстрее, чем поколения людей)</a:t>
            </a:r>
          </a:p>
          <a:p>
            <a:pPr marL="535627" lvl="1" indent="-229555" algn="l">
              <a:buFont typeface="Arial" panose="020B0604020202020204" pitchFamily="34" charset="0"/>
              <a:buChar char="•"/>
            </a:pPr>
            <a:r>
              <a:rPr lang="ru-RU" sz="2200" dirty="0"/>
              <a:t>превращение ИТ в самостоятельный объект исследования</a:t>
            </a:r>
          </a:p>
          <a:p>
            <a:pPr marL="535627" lvl="1" indent="-229555" algn="l">
              <a:buFont typeface="Arial" panose="020B0604020202020204" pitchFamily="34" charset="0"/>
              <a:buChar char="•"/>
            </a:pPr>
            <a:r>
              <a:rPr lang="ru-RU" sz="2200" dirty="0"/>
              <a:t>расширение гуманитарных наук за счет новых инструментов, методов и </a:t>
            </a:r>
            <a:r>
              <a:rPr lang="ru-RU" sz="2200" dirty="0" smtClean="0"/>
              <a:t>технологий</a:t>
            </a:r>
            <a:endParaRPr lang="ru-RU" sz="2200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://www.dentalgeek.ru/uploads/blog/hhlc5idaqb41jauk7il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08" y="2174846"/>
            <a:ext cx="4709652" cy="20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05599" y="1556908"/>
            <a:ext cx="483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Человек в цифровой реальности</a:t>
            </a:r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5943599" y="1647128"/>
            <a:ext cx="245807" cy="2856046"/>
          </a:xfrm>
          <a:prstGeom prst="rightBracket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386051" y="3005153"/>
            <a:ext cx="265471" cy="21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69508" y="4799008"/>
            <a:ext cx="5186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Трансформирующая роль образования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6807" y="5006038"/>
            <a:ext cx="4210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необходимость опережающей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подготовки кадров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629779" y="-1"/>
            <a:ext cx="9201420" cy="1337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Новые специальности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752034" y="1337186"/>
            <a:ext cx="6238698" cy="4445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ru-RU" sz="2000" dirty="0"/>
              <a:t>проектировщик домашних роботов, детской робототехники;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/>
              <a:t>организатор проектного обучения;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err="1"/>
              <a:t>игромастер</a:t>
            </a:r>
            <a:r>
              <a:rPr lang="ru-RU" sz="2000" dirty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/>
              <a:t>координатор образовательной онлайн-платформы;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/>
              <a:t>модератор платформы персональных благотворительных программ;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/>
              <a:t>специалист по </a:t>
            </a:r>
            <a:r>
              <a:rPr lang="ru-RU" sz="2000" dirty="0" err="1"/>
              <a:t>кибербезопасности</a:t>
            </a:r>
            <a:r>
              <a:rPr lang="ru-RU" sz="2000" dirty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/>
              <a:t>виртуальный адвокат;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/>
              <a:t>гейм-дизайнер</a:t>
            </a:r>
            <a:r>
              <a:rPr lang="ru-RU" sz="2000" dirty="0" smtClean="0"/>
              <a:t>;</a:t>
            </a:r>
          </a:p>
          <a:p>
            <a:pPr algn="l"/>
            <a:r>
              <a:rPr lang="ru-RU" sz="2000" dirty="0" smtClean="0"/>
              <a:t>* Каталог профессий будущего </a:t>
            </a:r>
            <a:r>
              <a:rPr lang="pl-PL" sz="2000" dirty="0">
                <a:hlinkClick r:id="rId2"/>
              </a:rPr>
              <a:t>http://atlas100.ru/catalog</a:t>
            </a:r>
            <a:r>
              <a:rPr lang="pl-PL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 descr="http://www.nocnt.ru/images/articles/2014/nmint/atl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6" y="1337186"/>
            <a:ext cx="3486965" cy="49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831" y="1270432"/>
            <a:ext cx="12192000" cy="1108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2510"/>
            <a:ext cx="3988440" cy="227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88" y="4712511"/>
            <a:ext cx="4217459" cy="227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30225" y="334297"/>
            <a:ext cx="7011325" cy="535085"/>
          </a:xfrm>
          <a:prstGeom prst="rect">
            <a:avLst/>
          </a:prstGeom>
          <a:ln w="25400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8247" tIns="48248" rIns="48247" bIns="48248" anchor="ctr">
            <a:noAutofit/>
          </a:bodyPr>
          <a:lstStyle>
            <a:lvl1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1pPr>
            <a:lvl2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2pPr>
            <a:lvl3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3pPr>
            <a:lvl4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4pPr>
            <a:lvl5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5pPr>
            <a:lvl6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6pPr>
            <a:lvl7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7pPr>
            <a:lvl8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8pPr>
            <a:lvl9pPr defTabSz="816819">
              <a:lnSpc>
                <a:spcPct val="90000"/>
              </a:lnSpc>
              <a:defRPr sz="3900">
                <a:solidFill>
                  <a:schemeClr val="dk1"/>
                </a:solidFill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algn="r">
              <a:lnSpc>
                <a:spcPct val="100000"/>
              </a:lnSpc>
            </a:pP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709929" y="1356852"/>
            <a:ext cx="10949006" cy="87507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Ц</a:t>
            </a:r>
            <a:r>
              <a:rPr lang="ru-RU" sz="2200" i="1" dirty="0">
                <a:solidFill>
                  <a:schemeClr val="accent5">
                    <a:lumMod val="75000"/>
                  </a:schemeClr>
                </a:solidFill>
              </a:rPr>
              <a:t>ель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 создания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САЕ: </a:t>
            </a:r>
            <a:r>
              <a:rPr lang="ru-RU" sz="2200" dirty="0" smtClean="0"/>
              <a:t>исследовательское</a:t>
            </a:r>
            <a:r>
              <a:rPr lang="ru-RU" sz="2200" dirty="0"/>
              <a:t>, кадровое и технологическое обеспечение процессов трансформации человека и общества при переходе к новому промышленному укладу. 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928" y="2674665"/>
            <a:ext cx="9152237" cy="1636321"/>
          </a:xfrm>
          <a:prstGeom prst="rect">
            <a:avLst/>
          </a:prstGeom>
          <a:noFill/>
        </p:spPr>
        <p:txBody>
          <a:bodyPr wrap="square" lIns="96496" tIns="48248" rIns="96496" bIns="48248" rtlCol="0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Разработать и внедрить в образование  технологии, развивающие одаренность и повышающие успешность обучения, на основе исследования современных факторов успешности в </a:t>
            </a:r>
            <a:r>
              <a:rPr lang="en-US" sz="2000" b="1" dirty="0">
                <a:solidFill>
                  <a:srgbClr val="FF0000"/>
                </a:solidFill>
              </a:rPr>
              <a:t>STEAM</a:t>
            </a:r>
            <a:r>
              <a:rPr lang="ru-RU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>
                <a:solidFill>
                  <a:srgbClr val="FF0000"/>
                </a:solidFill>
              </a:rPr>
              <a:t>Science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Technology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Engineering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Arts and Mathematics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8" y="4587254"/>
            <a:ext cx="3709481" cy="252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imer 05mi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6256" y="6541298"/>
            <a:ext cx="905357" cy="261548"/>
          </a:xfrm>
          <a:prstGeom prst="rect">
            <a:avLst/>
          </a:prstGeom>
        </p:spPr>
      </p:pic>
      <p:sp>
        <p:nvSpPr>
          <p:cNvPr id="11" name="Shape 10"/>
          <p:cNvSpPr txBox="1">
            <a:spLocks/>
          </p:cNvSpPr>
          <p:nvPr/>
        </p:nvSpPr>
        <p:spPr>
          <a:xfrm>
            <a:off x="709928" y="-66755"/>
            <a:ext cx="9201420" cy="1337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Институт человека цифровой эпохи</a:t>
            </a:r>
          </a:p>
        </p:txBody>
      </p:sp>
    </p:spTree>
    <p:extLst>
      <p:ext uri="{BB962C8B-B14F-4D97-AF65-F5344CB8AC3E}">
        <p14:creationId xmlns:p14="http://schemas.microsoft.com/office/powerpoint/2010/main" val="13603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76136225"/>
              </p:ext>
            </p:extLst>
          </p:nvPr>
        </p:nvGraphicFramePr>
        <p:xfrm>
          <a:off x="476071" y="907528"/>
          <a:ext cx="7404737" cy="524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09313" y="344131"/>
            <a:ext cx="4939983" cy="596036"/>
          </a:xfrm>
          <a:prstGeom prst="rect">
            <a:avLst/>
          </a:prstGeom>
        </p:spPr>
        <p:txBody>
          <a:bodyPr wrap="square" lIns="96496" tIns="48248" rIns="96496" bIns="48248">
            <a:spAutoFit/>
          </a:bodyPr>
          <a:lstStyle/>
          <a:p>
            <a:pPr defTabSz="1089065">
              <a:lnSpc>
                <a:spcPct val="90000"/>
              </a:lnSpc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sym typeface="Calibri Light"/>
              </a:rPr>
              <a:t>Модель выпускника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303" y="4856597"/>
            <a:ext cx="1828799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6496" tIns="48248" rIns="96496" bIns="48248" rtlCol="0" anchor="ctr"/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Владение когнитивными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технологиями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14137" y="3114419"/>
            <a:ext cx="683300" cy="1996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53177" y="3982387"/>
            <a:ext cx="1111133" cy="8164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7764" y="3198047"/>
            <a:ext cx="4170064" cy="3606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96" tIns="48248" rIns="96496" bIns="48248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</a:rPr>
              <a:t>Сферы </a:t>
            </a:r>
            <a:r>
              <a:rPr lang="ru-RU" sz="1900" b="1" dirty="0">
                <a:solidFill>
                  <a:srgbClr val="002060"/>
                </a:solidFill>
              </a:rPr>
              <a:t>деятельности: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Аналитика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Экспертная деятельность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Информационное сопровождение процессов </a:t>
            </a:r>
            <a:endParaRPr lang="ru-RU" sz="1900" dirty="0" smtClean="0"/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 smtClean="0"/>
              <a:t>Исследования, наука</a:t>
            </a:r>
            <a:endParaRPr lang="ru-RU" sz="1900" dirty="0"/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Гуманитарная информатика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Цифровое кураторство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Коммуникации с потребителями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Консалтинг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Управление проектами</a:t>
            </a:r>
          </a:p>
          <a:p>
            <a:pPr marL="408086" indent="-408086">
              <a:buFont typeface="Arial" pitchFamily="34" charset="0"/>
              <a:buChar char="•"/>
            </a:pPr>
            <a:r>
              <a:rPr lang="ru-RU" sz="1900" dirty="0"/>
              <a:t>Образование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489" y="2430353"/>
            <a:ext cx="2009648" cy="11315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6496" tIns="48248" rIns="96496" bIns="48248" rtlCol="0" anchor="ctr"/>
          <a:lstStyle/>
          <a:p>
            <a:r>
              <a:rPr lang="ru-RU" sz="1300" dirty="0">
                <a:solidFill>
                  <a:schemeClr val="bg1"/>
                </a:solidFill>
              </a:rPr>
              <a:t>Решения в области интеллектуальной обработки информации и лингвистики</a:t>
            </a:r>
          </a:p>
        </p:txBody>
      </p:sp>
      <p:pic>
        <p:nvPicPr>
          <p:cNvPr id="3074" name="Picture 2" descr="http://www.huminf.tsu.ru/wordpress/wp-content/uploads/2016/pic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37" y="289572"/>
            <a:ext cx="4286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ир_2016\заявка на 2016 год\наше\DH_кафедра_обсуждение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9" y="-415610"/>
            <a:ext cx="9720263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62254" y="5999356"/>
            <a:ext cx="1438507" cy="524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82108"/>
            <a:ext cx="10515600" cy="1325563"/>
          </a:xfrm>
        </p:spPr>
        <p:txBody>
          <a:bodyPr/>
          <a:lstStyle/>
          <a:p>
            <a:r>
              <a:rPr lang="ru-RU" dirty="0" smtClean="0"/>
              <a:t>Инвесторы=работодатели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246914" y="2819400"/>
            <a:ext cx="1785257" cy="10123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825341" y="1926771"/>
            <a:ext cx="1066802" cy="89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217229" y="3325585"/>
            <a:ext cx="1317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45086" y="3744686"/>
            <a:ext cx="1469571" cy="94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169229" y="2092779"/>
            <a:ext cx="1077685" cy="8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55571" y="3325585"/>
            <a:ext cx="1328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430486" y="3831771"/>
            <a:ext cx="968828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18629" y="4430133"/>
            <a:ext cx="2438401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Учреждения культуры (музеи, библиотеки и др.)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3148044"/>
            <a:ext cx="171994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Банковский сектор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02313" y="1287729"/>
            <a:ext cx="32766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Производственные компании (не обязательно связанные с производством </a:t>
            </a:r>
            <a:r>
              <a:rPr lang="en-US" sz="2000" dirty="0" smtClean="0"/>
              <a:t>IT-</a:t>
            </a:r>
            <a:r>
              <a:rPr lang="ru-RU" sz="2000" dirty="0" smtClean="0"/>
              <a:t>продуктов</a:t>
            </a:r>
            <a:r>
              <a:rPr lang="en-US" sz="2000" dirty="0" smtClean="0"/>
              <a:t>*)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799" y="5930084"/>
            <a:ext cx="1121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Сегодня все производственные, социальные, культурные и др. службы должны организовывать свою деятельность в Сети, поэтому можно рассматривать любую отрасль, где наши выпускники смогут заниматься вопросами организации виртуальной деятельности компании (практически на всех этапах): от оптимизации до продвижения готовой продукции.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044542" y="1241303"/>
            <a:ext cx="2764971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Административные учреждения (различного уровня – от центральных до региональных)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5469" y="3189524"/>
            <a:ext cx="229144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Медиа-компании (СМИ)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21895" y="4670119"/>
            <a:ext cx="219891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Образовательные учреждения</a:t>
            </a:r>
            <a:endParaRPr lang="ru-RU" sz="2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308765" y="2641765"/>
            <a:ext cx="1574470" cy="1574470"/>
            <a:chOff x="2642877" y="1777959"/>
            <a:chExt cx="1574470" cy="157447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642877" y="1777959"/>
              <a:ext cx="1574470" cy="1574470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719736" y="1854818"/>
              <a:ext cx="1420752" cy="142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2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sym typeface="Calibri"/>
              </a:rPr>
              <a:t>Приоритетные направления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4322" y="4187689"/>
            <a:ext cx="2241755" cy="2154118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ru-RU" sz="1400" b="1" i="1" dirty="0"/>
              <a:t>Исследование динамики общества на основе анализа больших массивов </a:t>
            </a:r>
            <a:r>
              <a:rPr lang="ru-RU" sz="1400" b="1" i="1" dirty="0" smtClean="0"/>
              <a:t>данных</a:t>
            </a:r>
            <a:br>
              <a:rPr lang="ru-RU" sz="1400" b="1" i="1" dirty="0" smtClean="0"/>
            </a:br>
            <a:r>
              <a:rPr lang="ru-RU" sz="1400" dirty="0" smtClean="0"/>
              <a:t>Анализ </a:t>
            </a:r>
            <a:r>
              <a:rPr lang="ru-RU" sz="1400" dirty="0"/>
              <a:t>больших данных; информационные технологии, лингвистика, политология, решение проблем общества </a:t>
            </a:r>
            <a:r>
              <a:rPr lang="ru-RU" sz="1400" dirty="0" smtClean="0"/>
              <a:t>(</a:t>
            </a:r>
            <a:r>
              <a:rPr lang="ru-RU" sz="1400" dirty="0" err="1" smtClean="0"/>
              <a:t>Denis</a:t>
            </a:r>
            <a:r>
              <a:rPr lang="ru-RU" sz="1400" dirty="0" smtClean="0"/>
              <a:t> </a:t>
            </a:r>
            <a:r>
              <a:rPr lang="ru-RU" sz="1400" dirty="0" err="1" smtClean="0"/>
              <a:t>Zorin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1277" y="1844762"/>
            <a:ext cx="29300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i="1" dirty="0"/>
              <a:t>Искусственный интеллект и методы поддержки принятия решений в управлении социальными и робототехническими системами</a:t>
            </a:r>
            <a:endParaRPr lang="ru-RU" sz="1400" dirty="0" smtClean="0"/>
          </a:p>
          <a:p>
            <a:pPr algn="ctr" fontAlgn="ctr"/>
            <a:r>
              <a:rPr lang="ru-RU" sz="1400" dirty="0" smtClean="0"/>
              <a:t>Экспериментальные </a:t>
            </a:r>
            <a:r>
              <a:rPr lang="ru-RU" sz="1400" dirty="0"/>
              <a:t>и когнитивные методы в принятии решений; проблемы коллективного выбора, коллективного взаимодействия - политология, психология, </a:t>
            </a:r>
            <a:r>
              <a:rPr lang="ru-RU" sz="1400" dirty="0" err="1"/>
              <a:t>нейронаука</a:t>
            </a:r>
            <a:r>
              <a:rPr lang="ru-RU" sz="1400" dirty="0"/>
              <a:t>, </a:t>
            </a:r>
            <a:r>
              <a:rPr lang="ru-RU" sz="1400" dirty="0" smtClean="0"/>
              <a:t>биология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i="1" dirty="0" smtClean="0"/>
              <a:t>(</a:t>
            </a:r>
            <a:r>
              <a:rPr lang="ru-RU" sz="1400" dirty="0" err="1"/>
              <a:t>Rod</a:t>
            </a:r>
            <a:r>
              <a:rPr lang="ru-RU" sz="1400" dirty="0"/>
              <a:t> </a:t>
            </a:r>
            <a:r>
              <a:rPr lang="ru-RU" sz="1400" dirty="0" err="1"/>
              <a:t>Kiewiet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3728" y="1879089"/>
            <a:ext cx="28710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600" b="1" dirty="0" smtClean="0"/>
              <a:t>Исследования </a:t>
            </a:r>
            <a:r>
              <a:rPr lang="ru-RU" sz="1600" b="1" dirty="0"/>
              <a:t>развития человека</a:t>
            </a:r>
            <a:r>
              <a:rPr lang="en-US" sz="1600" b="1" dirty="0"/>
              <a:t>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400" i="1" dirty="0" smtClean="0"/>
              <a:t>Исследование </a:t>
            </a:r>
            <a:r>
              <a:rPr lang="ru-RU" sz="1400" i="1" dirty="0"/>
              <a:t>механизмов влияния социальных, языковых, психологических, нейрофизиологических,  генетических и средовых факторов на деятельность человека в современном мире, </a:t>
            </a:r>
            <a:r>
              <a:rPr lang="ru-RU" sz="1400" i="1" dirty="0" err="1"/>
              <a:t>лонгитюдные</a:t>
            </a:r>
            <a:r>
              <a:rPr lang="ru-RU" sz="1400" i="1" dirty="0"/>
              <a:t> кросс-культурные исследования развития человека на протяжении всей жизни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(</a:t>
            </a:r>
            <a:r>
              <a:rPr lang="en-US" sz="1400" dirty="0" err="1"/>
              <a:t>Yulia</a:t>
            </a:r>
            <a:r>
              <a:rPr lang="en-US" sz="1400" dirty="0"/>
              <a:t> </a:t>
            </a:r>
            <a:r>
              <a:rPr lang="en-US" sz="1400" dirty="0" err="1"/>
              <a:t>Kovas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2670" y="1887645"/>
            <a:ext cx="2772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400" b="1" dirty="0" smtClean="0"/>
              <a:t>Digital </a:t>
            </a:r>
            <a:r>
              <a:rPr lang="en-US" sz="1400" b="1" dirty="0"/>
              <a:t>Humanities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i="1" dirty="0" smtClean="0"/>
              <a:t>Развитие </a:t>
            </a:r>
            <a:r>
              <a:rPr lang="ru-RU" sz="1400" i="1" dirty="0"/>
              <a:t>цифровых гуманитарных наук, направленных на сохранение культурного наследия, сохранность цифровых документов и исследование социальной робототехники 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dirty="0" smtClean="0"/>
              <a:t>(</a:t>
            </a:r>
            <a:r>
              <a:rPr lang="en-US" sz="1400" dirty="0"/>
              <a:t>Dr. Frederic Kaplan</a:t>
            </a:r>
            <a:r>
              <a:rPr lang="ru-RU" sz="1400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12025" y="4286011"/>
            <a:ext cx="2772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E-Learning, </a:t>
            </a:r>
            <a:r>
              <a:rPr lang="ru-RU" sz="1400" b="1" dirty="0"/>
              <a:t>МООС</a:t>
            </a:r>
            <a:r>
              <a:rPr lang="en-US" sz="1400" b="1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Развитие </a:t>
            </a:r>
            <a:r>
              <a:rPr lang="ru-RU" sz="1400" i="1" dirty="0"/>
              <a:t>электронного обучения (ЭО) на основе исследований в области информатизации образования и разработки открытых онлайн </a:t>
            </a:r>
            <a:r>
              <a:rPr lang="ru-RU" sz="1400" i="1" dirty="0" smtClean="0"/>
              <a:t>проектов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 (</a:t>
            </a:r>
            <a:r>
              <a:rPr lang="en-US" sz="1400" dirty="0" err="1"/>
              <a:t>Harrry</a:t>
            </a:r>
            <a:r>
              <a:rPr lang="en-US" sz="1400" dirty="0"/>
              <a:t> </a:t>
            </a:r>
            <a:r>
              <a:rPr lang="en-US" sz="1400" dirty="0" err="1" smtClean="0"/>
              <a:t>Kroto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165987" y="1455174"/>
            <a:ext cx="540774" cy="38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10865" y="1455174"/>
            <a:ext cx="19664" cy="38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760542" y="1455174"/>
            <a:ext cx="766916" cy="38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05367" y="1649968"/>
            <a:ext cx="609601" cy="242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041058" y="1455174"/>
            <a:ext cx="589936" cy="261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103171"/>
            <a:ext cx="10515600" cy="1325563"/>
          </a:xfrm>
        </p:spPr>
        <p:txBody>
          <a:bodyPr/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Прикладные разработки и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0381" y="1265712"/>
            <a:ext cx="7731901" cy="4714087"/>
          </a:xfrm>
          <a:prstGeom prst="rect">
            <a:avLst/>
          </a:prstGeom>
          <a:noFill/>
        </p:spPr>
        <p:txBody>
          <a:bodyPr wrap="square" lIns="96496" tIns="48248" rIns="96496" bIns="48248" rtlCol="0">
            <a:spAutoFit/>
          </a:bodyPr>
          <a:lstStyle/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 smtClean="0"/>
              <a:t>Анализ </a:t>
            </a:r>
            <a:r>
              <a:rPr lang="ru-RU" sz="2000" dirty="0"/>
              <a:t>больших данных, социальных  сетей и потребительского поведения </a:t>
            </a:r>
          </a:p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 smtClean="0"/>
              <a:t>Экспертиза </a:t>
            </a:r>
            <a:r>
              <a:rPr lang="ru-RU" sz="2000" dirty="0"/>
              <a:t>эффективности интерактивных практик посредством разработки реляционных моделей</a:t>
            </a:r>
          </a:p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/>
              <a:t>Создание информационных сред, инициирующих психологическую активность </a:t>
            </a:r>
          </a:p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/>
              <a:t>Цифровые языковые ресурсы (текстовые, речевые и </a:t>
            </a:r>
            <a:r>
              <a:rPr lang="ru-RU" sz="2000" dirty="0" err="1"/>
              <a:t>мультимодальные</a:t>
            </a:r>
            <a:r>
              <a:rPr lang="ru-RU" sz="2000" dirty="0"/>
              <a:t> корпуса; словари, тезаурусы, онтологии; базы данных)</a:t>
            </a:r>
          </a:p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/>
              <a:t>Разработка культурных интерфейсов (с учетом особенностей языковых, культурных, визуальных параметров)</a:t>
            </a:r>
          </a:p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/>
              <a:t>Разработка  образовательных компьютерных игр</a:t>
            </a:r>
          </a:p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/>
              <a:t>Разработка интерактивных проектов в социокультурной сфере</a:t>
            </a:r>
          </a:p>
          <a:p>
            <a:pPr marL="361864" indent="-361864">
              <a:buFont typeface="Arial" panose="020B0604020202020204" pitchFamily="34" charset="0"/>
              <a:buChar char="•"/>
            </a:pPr>
            <a:r>
              <a:rPr lang="ru-RU" sz="2000" dirty="0"/>
              <a:t>Создание социального кластера «Региональная инновационная система защиты детства» (в Томской области), и др.</a:t>
            </a:r>
          </a:p>
        </p:txBody>
      </p:sp>
      <p:pic>
        <p:nvPicPr>
          <p:cNvPr id="7170" name="Picture 2" descr="http://cogbglab.studdb.ru/wp-content/uploads/2013/10/Par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41" y="3776643"/>
            <a:ext cx="3816564" cy="254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628220.vk.me/v628220014/9f29/adMAg6ugk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95" y="1392130"/>
            <a:ext cx="2985655" cy="19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389</Words>
  <Application>Microsoft Office PowerPoint</Application>
  <PresentationFormat>Произвольный</PresentationFormat>
  <Paragraphs>76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Инвесторы=работодатели</vt:lpstr>
      <vt:lpstr>Приоритетные направления</vt:lpstr>
      <vt:lpstr>Прикладные разработки и проекты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User</cp:lastModifiedBy>
  <cp:revision>37</cp:revision>
  <dcterms:created xsi:type="dcterms:W3CDTF">2015-09-03T07:45:20Z</dcterms:created>
  <dcterms:modified xsi:type="dcterms:W3CDTF">2016-08-29T06:19:26Z</dcterms:modified>
</cp:coreProperties>
</file>